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79" r:id="rId5"/>
    <p:sldId id="258" r:id="rId6"/>
    <p:sldId id="288" r:id="rId7"/>
    <p:sldId id="272" r:id="rId8"/>
    <p:sldId id="278" r:id="rId9"/>
    <p:sldId id="259" r:id="rId10"/>
    <p:sldId id="280" r:id="rId11"/>
    <p:sldId id="260" r:id="rId12"/>
    <p:sldId id="281" r:id="rId13"/>
    <p:sldId id="261" r:id="rId14"/>
    <p:sldId id="262" r:id="rId15"/>
    <p:sldId id="273" r:id="rId16"/>
    <p:sldId id="275" r:id="rId17"/>
    <p:sldId id="264" r:id="rId18"/>
    <p:sldId id="274" r:id="rId19"/>
    <p:sldId id="265" r:id="rId20"/>
    <p:sldId id="266" r:id="rId21"/>
    <p:sldId id="276" r:id="rId22"/>
    <p:sldId id="277" r:id="rId23"/>
    <p:sldId id="267" r:id="rId24"/>
    <p:sldId id="282" r:id="rId25"/>
    <p:sldId id="283" r:id="rId26"/>
    <p:sldId id="284" r:id="rId27"/>
    <p:sldId id="285" r:id="rId28"/>
    <p:sldId id="286" r:id="rId29"/>
    <p:sldId id="287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56" autoAdjust="0"/>
    <p:restoredTop sz="94660"/>
  </p:normalViewPr>
  <p:slideViewPr>
    <p:cSldViewPr>
      <p:cViewPr>
        <p:scale>
          <a:sx n="70" d="100"/>
          <a:sy n="70" d="100"/>
        </p:scale>
        <p:origin x="-49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5286600"/>
            <a:ext cx="7772400" cy="860425"/>
          </a:xfrm>
        </p:spPr>
        <p:txBody>
          <a:bodyPr anchor="b" anchorCtr="0"/>
          <a:lstStyle>
            <a:lvl1pPr algn="r"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1600" y="6005400"/>
            <a:ext cx="7753800" cy="17526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229600" cy="4373563"/>
          </a:xfrm>
        </p:spPr>
        <p:txBody>
          <a:bodyPr/>
          <a:lstStyle>
            <a:lvl1pPr marL="0" indent="0">
              <a:lnSpc>
                <a:spcPts val="2600"/>
              </a:lnSpc>
              <a:buSzPct val="80000"/>
              <a:buFont typeface="Arial" pitchFamily="34" charset="0"/>
              <a:buChar char="•"/>
              <a:defRPr sz="2800" b="1"/>
            </a:lvl1pPr>
            <a:lvl2pPr marL="684213" indent="-227013">
              <a:lnSpc>
                <a:spcPts val="2600"/>
              </a:lnSpc>
              <a:defRPr sz="2400"/>
            </a:lvl2pPr>
            <a:lvl3pPr marL="1087438" indent="-173038">
              <a:lnSpc>
                <a:spcPts val="2600"/>
              </a:lnSpc>
              <a:defRPr sz="2000"/>
            </a:lvl3pPr>
            <a:lvl4pPr marL="1541463" indent="-169863">
              <a:lnSpc>
                <a:spcPts val="2600"/>
              </a:lnSpc>
              <a:defRPr sz="1600"/>
            </a:lvl4pPr>
            <a:lvl5pPr marL="2001838" indent="-173038">
              <a:lnSpc>
                <a:spcPts val="2600"/>
              </a:lnSpc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0660D94B-4C53-4C65-8B44-FAE3E3F3B4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60D94B-4C53-4C65-8B44-FAE3E3F3B4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1981200" y="1981200"/>
            <a:ext cx="6629400" cy="838200"/>
          </a:xfrm>
        </p:spPr>
        <p:txBody>
          <a:bodyPr>
            <a:normAutofit/>
          </a:bodyPr>
          <a:lstStyle>
            <a:lvl1pPr marL="57150" indent="0">
              <a:buFontTx/>
              <a:buNone/>
              <a:defRPr sz="24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480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4400" y="655638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0660D94B-4C53-4C65-8B44-FAE3E3F3B4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chemeClr val="tx2">
              <a:lumMod val="75000"/>
            </a:schemeClr>
          </a:solidFill>
          <a:latin typeface="+mj-lt"/>
          <a:ea typeface="+mj-ea"/>
          <a:cs typeface="Segoe UI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None/>
        <a:defRPr sz="3200" kern="1200">
          <a:solidFill>
            <a:schemeClr val="tx2">
              <a:lumMod val="75000"/>
            </a:schemeClr>
          </a:solidFill>
          <a:latin typeface="+mn-lt"/>
          <a:ea typeface="+mn-ea"/>
          <a:cs typeface="Segoe UI" pitchFamily="34" charset="0"/>
        </a:defRPr>
      </a:lvl1pPr>
      <a:lvl2pPr marL="627063" indent="-169863" algn="l" defTabSz="914400" rtl="0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Segoe UI" pitchFamily="34" charset="0"/>
        </a:defRPr>
      </a:lvl2pPr>
      <a:lvl3pPr marL="1030288" indent="-115888" algn="l" defTabSz="914400" rtl="0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+mn-lt"/>
          <a:ea typeface="+mn-ea"/>
          <a:cs typeface="Segoe UI" pitchFamily="34" charset="0"/>
        </a:defRPr>
      </a:lvl3pPr>
      <a:lvl4pPr marL="1482725" indent="-111125" algn="l" defTabSz="914400" rtl="0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Segoe UI" pitchFamily="34" charset="0"/>
        </a:defRPr>
      </a:lvl4pPr>
      <a:lvl5pPr marL="1944688" indent="-115888" algn="l" defTabSz="914400" rtl="0" eaLnBrk="1" latinLnBrk="0" hangingPunct="1">
        <a:lnSpc>
          <a:spcPct val="100000"/>
        </a:lnSpc>
        <a:spcBef>
          <a:spcPct val="20000"/>
        </a:spcBef>
        <a:buClr>
          <a:schemeClr val="tx2">
            <a:lumMod val="75000"/>
          </a:schemeClr>
        </a:buClr>
        <a:buSzPct val="70000"/>
        <a:buFont typeface="Arial" pitchFamily="34" charset="0"/>
        <a:buChar char="•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5791200"/>
            <a:ext cx="7772400" cy="860425"/>
          </a:xfrm>
        </p:spPr>
        <p:txBody>
          <a:bodyPr/>
          <a:lstStyle/>
          <a:p>
            <a:r>
              <a:rPr lang="en-US" sz="8800" dirty="0" smtClean="0"/>
              <a:t>Polymers</a:t>
            </a:r>
            <a:endParaRPr lang="en-US" sz="8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Polyvinyl Chloride (PVC)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with </a:t>
            </a:r>
            <a:r>
              <a:rPr lang="en-US" dirty="0" err="1" smtClean="0"/>
              <a:t>chloroethene</a:t>
            </a:r>
            <a:r>
              <a:rPr lang="en-US" dirty="0" smtClean="0"/>
              <a:t> (vinyl chloride) monomers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Picture 5" descr="pv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62388" y="2209800"/>
            <a:ext cx="3481612" cy="464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pvc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43312"/>
            <a:ext cx="4286250" cy="3214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pvc2.jpg"/>
          <p:cNvPicPr>
            <a:picLocks noChangeAspect="1"/>
          </p:cNvPicPr>
          <p:nvPr/>
        </p:nvPicPr>
        <p:blipFill>
          <a:blip r:embed="rId4" cstate="print"/>
          <a:srcRect b="21875"/>
          <a:stretch>
            <a:fillRect/>
          </a:stretch>
        </p:blipFill>
        <p:spPr>
          <a:xfrm>
            <a:off x="2895600" y="2209800"/>
            <a:ext cx="2819400" cy="20240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Polyvinyl Chloride (PVC)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with </a:t>
            </a:r>
            <a:r>
              <a:rPr lang="en-US" dirty="0" err="1" smtClean="0"/>
              <a:t>chloroethene</a:t>
            </a:r>
            <a:r>
              <a:rPr lang="en-US" dirty="0" smtClean="0"/>
              <a:t> (vinyl chloride) monomers</a:t>
            </a:r>
          </a:p>
          <a:p>
            <a:r>
              <a:rPr lang="en-US" dirty="0" smtClean="0"/>
              <a:t>Used in electrical wire insulation, plastic piping, coating on fabrics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Short form </a:t>
            </a:r>
            <a:r>
              <a:rPr lang="en-US" dirty="0" smtClean="0"/>
              <a:t>notation: </a:t>
            </a:r>
            <a:endParaRPr lang="en-US" dirty="0"/>
          </a:p>
        </p:txBody>
      </p:sp>
      <p:graphicFrame>
        <p:nvGraphicFramePr>
          <p:cNvPr id="11265" name="Object 1"/>
          <p:cNvGraphicFramePr>
            <a:graphicFrameLocks noChangeAspect="1"/>
          </p:cNvGraphicFramePr>
          <p:nvPr/>
        </p:nvGraphicFramePr>
        <p:xfrm>
          <a:off x="533400" y="3352800"/>
          <a:ext cx="8077200" cy="1286865"/>
        </p:xfrm>
        <a:graphic>
          <a:graphicData uri="http://schemas.openxmlformats.org/presentationml/2006/ole">
            <p:oleObj spid="_x0000_s11265" name="ChemSketch" r:id="rId3" imgW="3925800" imgH="624960" progId="ACD.ChemSketch.20">
              <p:embed/>
            </p:oleObj>
          </a:graphicData>
        </a:graphic>
      </p:graphicFrame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4267200" y="4724400"/>
          <a:ext cx="1524000" cy="1358777"/>
        </p:xfrm>
        <a:graphic>
          <a:graphicData uri="http://schemas.openxmlformats.org/presentationml/2006/ole">
            <p:oleObj spid="_x0000_s11266" name="ChemSketch" r:id="rId4" imgW="981360" imgH="87480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olystyrene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38600"/>
            <a:ext cx="3064962" cy="2486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Polystyrene</a:t>
            </a:r>
            <a:endParaRPr lang="en-US" dirty="0"/>
          </a:p>
        </p:txBody>
      </p:sp>
      <p:pic>
        <p:nvPicPr>
          <p:cNvPr id="6" name="Picture 5" descr="polystyrene1.jpg"/>
          <p:cNvPicPr>
            <a:picLocks noChangeAspect="1"/>
          </p:cNvPicPr>
          <p:nvPr/>
        </p:nvPicPr>
        <p:blipFill>
          <a:blip r:embed="rId4" cstate="print"/>
          <a:srcRect t="22251"/>
          <a:stretch>
            <a:fillRect/>
          </a:stretch>
        </p:blipFill>
        <p:spPr>
          <a:xfrm>
            <a:off x="1600200" y="1676400"/>
            <a:ext cx="4114800" cy="2396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polystyrene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200400"/>
            <a:ext cx="4572000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4124325" y="2962275"/>
          <a:ext cx="893763" cy="933450"/>
        </p:xfrm>
        <a:graphic>
          <a:graphicData uri="http://schemas.openxmlformats.org/presentationml/2006/ole">
            <p:oleObj spid="_x0000_s28675" name="ChemSketch" r:id="rId6" imgW="893160" imgH="932760" progId="ACD.ChemSketch.20">
              <p:embed/>
            </p:oleObj>
          </a:graphicData>
        </a:graphic>
      </p:graphicFrame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6629400" y="762000"/>
          <a:ext cx="2057400" cy="2148758"/>
        </p:xfrm>
        <a:graphic>
          <a:graphicData uri="http://schemas.openxmlformats.org/presentationml/2006/ole">
            <p:oleObj spid="_x0000_s28676" name="ChemSketch" r:id="rId7" imgW="893160" imgH="93276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Polystyrene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229600" cy="4373563"/>
          </a:xfrm>
        </p:spPr>
        <p:txBody>
          <a:bodyPr/>
          <a:lstStyle/>
          <a:p>
            <a:r>
              <a:rPr lang="en-US" dirty="0" smtClean="0"/>
              <a:t>Made from (styrene) </a:t>
            </a:r>
            <a:r>
              <a:rPr lang="en-US" dirty="0" err="1" smtClean="0"/>
              <a:t>phenylethene</a:t>
            </a:r>
            <a:r>
              <a:rPr lang="en-US" dirty="0" smtClean="0"/>
              <a:t> </a:t>
            </a:r>
          </a:p>
          <a:p>
            <a:r>
              <a:rPr lang="en-US" dirty="0" smtClean="0"/>
              <a:t>Very </a:t>
            </a:r>
            <a:r>
              <a:rPr lang="en-US" dirty="0" smtClean="0"/>
              <a:t>commonly </a:t>
            </a:r>
            <a:r>
              <a:rPr lang="en-US" dirty="0" smtClean="0"/>
              <a:t>used</a:t>
            </a:r>
            <a:endParaRPr lang="en-US" dirty="0" smtClean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124200"/>
            <a:ext cx="8547100" cy="19939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Substituted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the properties of polymer</a:t>
            </a:r>
          </a:p>
          <a:p>
            <a:endParaRPr lang="en-US" dirty="0" smtClean="0"/>
          </a:p>
          <a:p>
            <a:r>
              <a:rPr lang="en-US" dirty="0" smtClean="0"/>
              <a:t>Teflon monomer: </a:t>
            </a:r>
            <a:r>
              <a:rPr lang="en-US" dirty="0" err="1" smtClean="0"/>
              <a:t>tetrafluroethane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Plexiglass</a:t>
            </a:r>
            <a:r>
              <a:rPr lang="en-US" dirty="0" smtClean="0"/>
              <a:t> monomer: methyl </a:t>
            </a:r>
            <a:r>
              <a:rPr lang="en-US" dirty="0" err="1" smtClean="0"/>
              <a:t>propenoate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nonstick-cookware-molecule.gif"/>
          <p:cNvPicPr>
            <a:picLocks noChangeAspect="1"/>
          </p:cNvPicPr>
          <p:nvPr/>
        </p:nvPicPr>
        <p:blipFill>
          <a:blip r:embed="rId2" cstate="print"/>
          <a:srcRect b="8081"/>
          <a:stretch>
            <a:fillRect/>
          </a:stretch>
        </p:blipFill>
        <p:spPr>
          <a:xfrm>
            <a:off x="-152399" y="0"/>
            <a:ext cx="9296400" cy="693420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Crosslinking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373563"/>
          </a:xfrm>
        </p:spPr>
        <p:txBody>
          <a:bodyPr/>
          <a:lstStyle/>
          <a:p>
            <a:r>
              <a:rPr lang="en-US" dirty="0" smtClean="0"/>
              <a:t>Occurs when links can be formed in 2 directions</a:t>
            </a:r>
          </a:p>
          <a:p>
            <a:pPr lvl="1"/>
            <a:r>
              <a:rPr lang="en-US" dirty="0" err="1" smtClean="0"/>
              <a:t>Diene</a:t>
            </a:r>
            <a:r>
              <a:rPr lang="en-US" dirty="0" smtClean="0"/>
              <a:t> monomers can form bridges between chains</a:t>
            </a:r>
          </a:p>
          <a:p>
            <a:r>
              <a:rPr lang="en-US" dirty="0" err="1" smtClean="0"/>
              <a:t>Diene</a:t>
            </a:r>
            <a:r>
              <a:rPr lang="en-US" dirty="0" smtClean="0"/>
              <a:t> doesn’t have to be main monomer</a:t>
            </a:r>
          </a:p>
          <a:p>
            <a:r>
              <a:rPr lang="en-US" dirty="0" smtClean="0"/>
              <a:t>Increases polymers’ strength 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3733800"/>
            <a:ext cx="4419600" cy="286082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Plastic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Substituted </a:t>
            </a:r>
            <a:r>
              <a:rPr lang="en-US" dirty="0" err="1" smtClean="0"/>
              <a:t>ethene</a:t>
            </a:r>
            <a:r>
              <a:rPr lang="en-US" dirty="0" smtClean="0"/>
              <a:t> (vinyl) monomers considered “plastics”</a:t>
            </a:r>
          </a:p>
          <a:p>
            <a:r>
              <a:rPr lang="en-US" dirty="0" smtClean="0"/>
              <a:t>Saturated </a:t>
            </a:r>
            <a:r>
              <a:rPr lang="en-US" dirty="0" err="1" smtClean="0"/>
              <a:t>alkanes</a:t>
            </a:r>
            <a:endParaRPr lang="en-US" dirty="0" smtClean="0"/>
          </a:p>
          <a:p>
            <a:pPr lvl="1"/>
            <a:r>
              <a:rPr lang="en-US" dirty="0" smtClean="0"/>
              <a:t>Very stable</a:t>
            </a:r>
          </a:p>
          <a:p>
            <a:pPr lvl="1"/>
            <a:r>
              <a:rPr lang="en-US" dirty="0" err="1" smtClean="0"/>
              <a:t>Unreactive</a:t>
            </a:r>
            <a:endParaRPr lang="en-US" dirty="0" smtClean="0"/>
          </a:p>
          <a:p>
            <a:r>
              <a:rPr lang="en-US" dirty="0" smtClean="0"/>
              <a:t>Flexible and </a:t>
            </a:r>
            <a:r>
              <a:rPr lang="en-US" dirty="0" err="1" smtClean="0"/>
              <a:t>mouldable</a:t>
            </a:r>
            <a:r>
              <a:rPr lang="en-US" dirty="0" smtClean="0"/>
              <a:t> solids or liquids</a:t>
            </a:r>
          </a:p>
          <a:p>
            <a:pPr lvl="1"/>
            <a:r>
              <a:rPr lang="en-US" dirty="0" smtClean="0"/>
              <a:t>Weak van </a:t>
            </a:r>
            <a:r>
              <a:rPr lang="en-US" dirty="0" err="1" smtClean="0"/>
              <a:t>der</a:t>
            </a:r>
            <a:r>
              <a:rPr lang="en-US" dirty="0" smtClean="0"/>
              <a:t> Waals forces</a:t>
            </a:r>
          </a:p>
          <a:p>
            <a:r>
              <a:rPr lang="en-US" dirty="0" smtClean="0"/>
              <a:t>Softened by heating</a:t>
            </a:r>
          </a:p>
          <a:p>
            <a:pPr lvl="1"/>
            <a:r>
              <a:rPr lang="en-US" dirty="0" smtClean="0"/>
              <a:t>Disrupts forces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resin-codes-poster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591312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Condensation Polymers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Monomer units are joined by condensation reactions</a:t>
            </a:r>
          </a:p>
          <a:p>
            <a:r>
              <a:rPr lang="en-US" dirty="0" smtClean="0"/>
              <a:t>Monomer units must have functional groups at each end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Polymers?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molecule that consists of lots of small repeating subunits</a:t>
            </a:r>
          </a:p>
          <a:p>
            <a:r>
              <a:rPr lang="en-US" dirty="0" smtClean="0"/>
              <a:t>Subunits are called </a:t>
            </a:r>
            <a:r>
              <a:rPr lang="en-US" i="1" dirty="0" smtClean="0"/>
              <a:t>monomers</a:t>
            </a:r>
          </a:p>
          <a:p>
            <a:r>
              <a:rPr lang="en-US" dirty="0" smtClean="0"/>
              <a:t>Polymers are formed when monomers are linked together is a process called polymerization</a:t>
            </a:r>
          </a:p>
          <a:p>
            <a:endParaRPr lang="en-US" dirty="0"/>
          </a:p>
        </p:txBody>
      </p:sp>
      <p:pic>
        <p:nvPicPr>
          <p:cNvPr id="4" name="Picture 3" descr="pschai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191000"/>
            <a:ext cx="8534400" cy="2264657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olye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5829300" y="3238500"/>
            <a:ext cx="3962400" cy="2971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639762"/>
          </a:xfrm>
        </p:spPr>
        <p:txBody>
          <a:bodyPr/>
          <a:lstStyle/>
          <a:p>
            <a:r>
              <a:rPr lang="en-US" dirty="0" smtClean="0"/>
              <a:t>Polyesters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754563"/>
          </a:xfrm>
        </p:spPr>
        <p:txBody>
          <a:bodyPr/>
          <a:lstStyle/>
          <a:p>
            <a:r>
              <a:rPr lang="en-US" dirty="0" smtClean="0"/>
              <a:t>Formed between </a:t>
            </a:r>
            <a:r>
              <a:rPr lang="en-US" dirty="0" err="1" smtClean="0"/>
              <a:t>dicarboxylic</a:t>
            </a:r>
            <a:r>
              <a:rPr lang="en-US" dirty="0" smtClean="0"/>
              <a:t> acid and </a:t>
            </a:r>
            <a:r>
              <a:rPr lang="en-US" dirty="0" err="1" smtClean="0"/>
              <a:t>diol</a:t>
            </a:r>
            <a:endParaRPr lang="en-US" dirty="0"/>
          </a:p>
        </p:txBody>
      </p:sp>
      <p:pic>
        <p:nvPicPr>
          <p:cNvPr id="9" name="Picture 8" descr="polyester.jpg"/>
          <p:cNvPicPr>
            <a:picLocks noChangeAspect="1"/>
          </p:cNvPicPr>
          <p:nvPr/>
        </p:nvPicPr>
        <p:blipFill>
          <a:blip r:embed="rId3" cstate="print"/>
          <a:srcRect t="5240"/>
          <a:stretch>
            <a:fillRect/>
          </a:stretch>
        </p:blipFill>
        <p:spPr>
          <a:xfrm>
            <a:off x="0" y="2057400"/>
            <a:ext cx="2706100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polyester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9400" y="2057400"/>
            <a:ext cx="3935142" cy="3105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639762"/>
          </a:xfrm>
        </p:spPr>
        <p:txBody>
          <a:bodyPr/>
          <a:lstStyle/>
          <a:p>
            <a:r>
              <a:rPr lang="en-US" dirty="0" smtClean="0"/>
              <a:t>Polyesters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754563"/>
          </a:xfrm>
        </p:spPr>
        <p:txBody>
          <a:bodyPr/>
          <a:lstStyle/>
          <a:p>
            <a:r>
              <a:rPr lang="en-US" dirty="0" smtClean="0"/>
              <a:t>Formed between </a:t>
            </a:r>
            <a:r>
              <a:rPr lang="en-US" dirty="0" err="1" smtClean="0"/>
              <a:t>dicarboxylic</a:t>
            </a:r>
            <a:r>
              <a:rPr lang="en-US" dirty="0" smtClean="0"/>
              <a:t> acid and </a:t>
            </a:r>
            <a:r>
              <a:rPr lang="en-US" dirty="0" err="1" smtClean="0"/>
              <a:t>diol</a:t>
            </a:r>
            <a:endParaRPr lang="en-US" dirty="0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762000" y="1981200"/>
          <a:ext cx="7064148" cy="3886200"/>
        </p:xfrm>
        <a:graphic>
          <a:graphicData uri="http://schemas.openxmlformats.org/presentationml/2006/ole">
            <p:oleObj spid="_x0000_s24578" name="ChemSketch" r:id="rId3" imgW="2438280" imgH="1341000" progId="ACD.ChemSketch.20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Polyamides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Formed between </a:t>
            </a:r>
            <a:r>
              <a:rPr lang="en-US" dirty="0" err="1" smtClean="0"/>
              <a:t>dicarboxylic</a:t>
            </a:r>
            <a:r>
              <a:rPr lang="en-US" dirty="0" smtClean="0"/>
              <a:t> acid and </a:t>
            </a:r>
            <a:r>
              <a:rPr lang="en-US" dirty="0" err="1" smtClean="0"/>
              <a:t>diamine</a:t>
            </a:r>
            <a:endParaRPr lang="en-US" dirty="0"/>
          </a:p>
        </p:txBody>
      </p:sp>
      <p:pic>
        <p:nvPicPr>
          <p:cNvPr id="5" name="Picture 4" descr="nylo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743200"/>
            <a:ext cx="5622414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kevlar-body-arm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2133600"/>
            <a:ext cx="3149600" cy="3695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Polyamides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Formed between </a:t>
            </a:r>
            <a:r>
              <a:rPr lang="en-US" dirty="0" err="1" smtClean="0"/>
              <a:t>dicarboxylic</a:t>
            </a:r>
            <a:r>
              <a:rPr lang="en-US" dirty="0" smtClean="0"/>
              <a:t> acid and </a:t>
            </a:r>
            <a:r>
              <a:rPr lang="en-US" dirty="0" err="1" smtClean="0"/>
              <a:t>diamine</a:t>
            </a:r>
            <a:endParaRPr lang="en-US" dirty="0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609600" y="2362200"/>
          <a:ext cx="6612613" cy="3810000"/>
        </p:xfrm>
        <a:graphic>
          <a:graphicData uri="http://schemas.openxmlformats.org/presentationml/2006/ole">
            <p:oleObj spid="_x0000_s23554" name="ChemSketch" r:id="rId3" imgW="2438280" imgH="1405080" progId="ACD.ChemSketch.20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639762"/>
          </a:xfrm>
        </p:spPr>
        <p:txBody>
          <a:bodyPr/>
          <a:lstStyle/>
          <a:p>
            <a:r>
              <a:rPr lang="en-US" dirty="0" smtClean="0"/>
              <a:t>Addition Polymers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Polymers are linked through addition </a:t>
            </a:r>
            <a:r>
              <a:rPr lang="en-US" dirty="0" smtClean="0"/>
              <a:t>reactions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Three stages in synthesis</a:t>
            </a:r>
          </a:p>
          <a:p>
            <a:pPr lvl="1"/>
            <a:r>
              <a:rPr lang="en-US" dirty="0" smtClean="0"/>
              <a:t>Initiation</a:t>
            </a:r>
          </a:p>
          <a:p>
            <a:pPr lvl="1"/>
            <a:r>
              <a:rPr lang="en-US" dirty="0" smtClean="0"/>
              <a:t>Propagation</a:t>
            </a:r>
          </a:p>
          <a:p>
            <a:pPr lvl="1"/>
            <a:r>
              <a:rPr lang="en-US" dirty="0" smtClean="0"/>
              <a:t>Termination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304800" y="1905000"/>
          <a:ext cx="8839200" cy="1697357"/>
        </p:xfrm>
        <a:graphic>
          <a:graphicData uri="http://schemas.openxmlformats.org/presentationml/2006/ole">
            <p:oleObj spid="_x0000_s2049" name="ChemSketch" r:id="rId3" imgW="3901320" imgH="749880" progId="ACD.ChemSketch.20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Polyethylene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229600" cy="43735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Polymer made from </a:t>
            </a:r>
            <a:r>
              <a:rPr lang="en-US" dirty="0" err="1" smtClean="0"/>
              <a:t>ethene</a:t>
            </a:r>
            <a:r>
              <a:rPr lang="en-US" dirty="0" smtClean="0"/>
              <a:t> monomers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7" name="Picture 6" descr="polyethyle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9400" y="2133600"/>
            <a:ext cx="3784600" cy="294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polyethylene3.jpg"/>
          <p:cNvPicPr>
            <a:picLocks noChangeAspect="1"/>
          </p:cNvPicPr>
          <p:nvPr/>
        </p:nvPicPr>
        <p:blipFill>
          <a:blip r:embed="rId3" cstate="print"/>
          <a:srcRect l="11814" t="1961" r="5490" b="3922"/>
          <a:stretch>
            <a:fillRect/>
          </a:stretch>
        </p:blipFill>
        <p:spPr>
          <a:xfrm>
            <a:off x="0" y="2590800"/>
            <a:ext cx="26670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polyester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2819400"/>
            <a:ext cx="2759964" cy="3794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Polyethylene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Polymer made from </a:t>
            </a:r>
            <a:r>
              <a:rPr lang="en-US" dirty="0" err="1" smtClean="0"/>
              <a:t>ethene</a:t>
            </a:r>
            <a:r>
              <a:rPr lang="en-US" dirty="0" smtClean="0"/>
              <a:t> monomers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Short form notation:</a:t>
            </a:r>
            <a:endParaRPr lang="en-US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33400" y="2514600"/>
          <a:ext cx="8069094" cy="1371600"/>
        </p:xfrm>
        <a:graphic>
          <a:graphicData uri="http://schemas.openxmlformats.org/presentationml/2006/ole">
            <p:oleObj spid="_x0000_s1027" name="ChemSketch" r:id="rId3" imgW="3511440" imgH="597240" progId="ACD.ChemSketch.20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362200" y="4572000"/>
          <a:ext cx="2808338" cy="1447800"/>
        </p:xfrm>
        <a:graphic>
          <a:graphicData uri="http://schemas.openxmlformats.org/presentationml/2006/ole">
            <p:oleObj spid="_x0000_s1028" name="ChemSketch" r:id="rId4" imgW="1124640" imgH="57924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Polyethylene</a:t>
            </a:r>
            <a:endParaRPr lang="en-US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1447800"/>
            <a:ext cx="8597043" cy="4572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olypropylen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209800"/>
            <a:ext cx="4267200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Polypropene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from </a:t>
            </a:r>
            <a:r>
              <a:rPr lang="en-US" dirty="0" err="1" smtClean="0"/>
              <a:t>propene</a:t>
            </a:r>
            <a:r>
              <a:rPr lang="en-US" dirty="0" smtClean="0"/>
              <a:t> monomers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 descr="polypropyle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2286000"/>
            <a:ext cx="327660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polypropylene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1400" y="3733800"/>
            <a:ext cx="1752438" cy="2628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Polypropene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from </a:t>
            </a:r>
            <a:r>
              <a:rPr lang="en-US" dirty="0" err="1" smtClean="0"/>
              <a:t>propene</a:t>
            </a:r>
            <a:r>
              <a:rPr lang="en-US" dirty="0" smtClean="0"/>
              <a:t> monomers</a:t>
            </a:r>
          </a:p>
          <a:p>
            <a:r>
              <a:rPr lang="en-US" dirty="0" smtClean="0"/>
              <a:t>Used in rope and carpets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Short form </a:t>
            </a:r>
            <a:r>
              <a:rPr lang="en-US" dirty="0" smtClean="0"/>
              <a:t>notation:</a:t>
            </a:r>
          </a:p>
          <a:p>
            <a:endParaRPr lang="en-US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609600" y="3048000"/>
          <a:ext cx="8009965" cy="1322033"/>
        </p:xfrm>
        <a:graphic>
          <a:graphicData uri="http://schemas.openxmlformats.org/presentationml/2006/ole">
            <p:oleObj spid="_x0000_s12289" name="ChemSketch" r:id="rId3" imgW="3925824" imgH="649224" progId="ACD.ChemSketch.20">
              <p:embed/>
            </p:oleObj>
          </a:graphicData>
        </a:graphic>
      </p:graphicFrame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4267200" y="4419600"/>
          <a:ext cx="1828800" cy="1630533"/>
        </p:xfrm>
        <a:graphic>
          <a:graphicData uri="http://schemas.openxmlformats.org/presentationml/2006/ole">
            <p:oleObj spid="_x0000_s12292" name="ChemSketch" r:id="rId4" imgW="981360" imgH="874800" progId="ACD.ChemSketch.20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hem">
  <a:themeElements>
    <a:clrScheme name="organic_molecules">
      <a:dk1>
        <a:sysClr val="windowText" lastClr="000000"/>
      </a:dk1>
      <a:lt1>
        <a:sysClr val="window" lastClr="FFFFFF"/>
      </a:lt1>
      <a:dk2>
        <a:srgbClr val="03327F"/>
      </a:dk2>
      <a:lt2>
        <a:srgbClr val="C2D9FE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5ECE71"/>
      </a:accent5>
      <a:accent6>
        <a:srgbClr val="319B3B"/>
      </a:accent6>
      <a:hlink>
        <a:srgbClr val="087BDA"/>
      </a:hlink>
      <a:folHlink>
        <a:srgbClr val="A984E0"/>
      </a:folHlink>
    </a:clrScheme>
    <a:fontScheme name="Organic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Perpetua" pitchFamily="18" charset="0"/>
            <a:ea typeface="+mj-ea"/>
            <a:cs typeface="+mj-cs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Chem</Template>
  <TotalTime>501</TotalTime>
  <Words>259</Words>
  <Application>Microsoft Office PowerPoint</Application>
  <PresentationFormat>On-screen Show (4:3)</PresentationFormat>
  <Paragraphs>88</Paragraphs>
  <Slides>29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Chem</vt:lpstr>
      <vt:lpstr>ChemSketch</vt:lpstr>
      <vt:lpstr>ACD/ChemSketch</vt:lpstr>
      <vt:lpstr>Polymers</vt:lpstr>
      <vt:lpstr>What Are Polymers?</vt:lpstr>
      <vt:lpstr>Addition Polymers</vt:lpstr>
      <vt:lpstr>Polyethylene</vt:lpstr>
      <vt:lpstr>Polyethylene</vt:lpstr>
      <vt:lpstr>Slide 6</vt:lpstr>
      <vt:lpstr>Polyethylene</vt:lpstr>
      <vt:lpstr>Polypropene</vt:lpstr>
      <vt:lpstr>Polypropene</vt:lpstr>
      <vt:lpstr>Polyvinyl Chloride (PVC)</vt:lpstr>
      <vt:lpstr>Polyvinyl Chloride (PVC)</vt:lpstr>
      <vt:lpstr>Polystyrene</vt:lpstr>
      <vt:lpstr>Polystyrene</vt:lpstr>
      <vt:lpstr>Substituted Groups</vt:lpstr>
      <vt:lpstr>Slide 15</vt:lpstr>
      <vt:lpstr>Crosslinking</vt:lpstr>
      <vt:lpstr>Plastic Properties</vt:lpstr>
      <vt:lpstr>Slide 18</vt:lpstr>
      <vt:lpstr>Condensation Polymers</vt:lpstr>
      <vt:lpstr>Polyesters</vt:lpstr>
      <vt:lpstr>Polyesters</vt:lpstr>
      <vt:lpstr>Polyamides</vt:lpstr>
      <vt:lpstr>Polyamides</vt:lpstr>
      <vt:lpstr>Slide 24</vt:lpstr>
      <vt:lpstr>Slide 25</vt:lpstr>
      <vt:lpstr>Slide 26</vt:lpstr>
      <vt:lpstr>Slide 27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Polymers</dc:title>
  <dc:creator>Ashley Young</dc:creator>
  <cp:lastModifiedBy>Ashley Young</cp:lastModifiedBy>
  <cp:revision>47</cp:revision>
  <dcterms:created xsi:type="dcterms:W3CDTF">2010-10-25T00:01:23Z</dcterms:created>
  <dcterms:modified xsi:type="dcterms:W3CDTF">2010-10-28T14:24:57Z</dcterms:modified>
</cp:coreProperties>
</file>